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9" r:id="rId2"/>
    <p:sldId id="262" r:id="rId3"/>
    <p:sldId id="264" r:id="rId4"/>
    <p:sldId id="267" r:id="rId5"/>
    <p:sldId id="274" r:id="rId6"/>
    <p:sldId id="268" r:id="rId7"/>
    <p:sldId id="258" r:id="rId8"/>
    <p:sldId id="271" r:id="rId9"/>
    <p:sldId id="265" r:id="rId10"/>
    <p:sldId id="263" r:id="rId11"/>
    <p:sldId id="269" r:id="rId12"/>
    <p:sldId id="270" r:id="rId13"/>
    <p:sldId id="272" r:id="rId14"/>
    <p:sldId id="273" r:id="rId15"/>
    <p:sldId id="27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6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10/27/2018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10/27/2018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10/27/2018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10/27/2018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elp/yelp-fusion/issues/386" TargetMode="External"/><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hyperlink" Target="https://financesonline.com/top-10-most-expensive-coffee-in-the-world-luwak-coffee-is-not-the-no-1/" TargetMode="External"/><Relationship Id="rId13" Type="http://schemas.openxmlformats.org/officeDocument/2006/relationships/image" Target="../media/image13.png"/><Relationship Id="rId3" Type="http://schemas.openxmlformats.org/officeDocument/2006/relationships/hyperlink" Target="http://www.convertcsv.com/csv-to-geojson.htm" TargetMode="External"/><Relationship Id="rId7" Type="http://schemas.openxmlformats.org/officeDocument/2006/relationships/hyperlink" Target="http://www.most-expensive.coffee/" TargetMode="External"/><Relationship Id="rId12" Type="http://schemas.openxmlformats.org/officeDocument/2006/relationships/hyperlink" Target="https://dailycoffeenews.com/" TargetMode="External"/><Relationship Id="rId2" Type="http://schemas.openxmlformats.org/officeDocument/2006/relationships/hyperlink" Target="https://developers.google.com/public-data/docs/canonical/countries_csv" TargetMode="External"/><Relationship Id="rId1" Type="http://schemas.openxmlformats.org/officeDocument/2006/relationships/slideLayout" Target="../slideLayouts/slideLayout2.xml"/><Relationship Id="rId6" Type="http://schemas.openxmlformats.org/officeDocument/2006/relationships/hyperlink" Target="http://www.ncausa.org/about-coffee/coffee-around-the-world" TargetMode="External"/><Relationship Id="rId11" Type="http://schemas.openxmlformats.org/officeDocument/2006/relationships/hyperlink" Target="https://developer.twitter.com/en/docs/tweets/search/api-reference/get-search-tweets.html" TargetMode="External"/><Relationship Id="rId5" Type="http://schemas.openxmlformats.org/officeDocument/2006/relationships/hyperlink" Target="http://www.ico.org/new_historical.asp" TargetMode="External"/><Relationship Id="rId10" Type="http://schemas.openxmlformats.org/officeDocument/2006/relationships/hyperlink" Target="https://www.yelp.com/developers/documentation/v3/business_search" TargetMode="External"/><Relationship Id="rId4" Type="http://schemas.openxmlformats.org/officeDocument/2006/relationships/hyperlink" Target="https://www.kaggle.com/sbajew/icos-crop-data" TargetMode="External"/><Relationship Id="rId9" Type="http://schemas.openxmlformats.org/officeDocument/2006/relationships/hyperlink" Target="https://www.worldatlas.com/articles/top-coffee-producing-countrie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22" name="Rectangle 12">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14">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24" name="Rectangle 16">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1A72958-9810-4A6E-831C-0BB34F05A880}"/>
              </a:ext>
            </a:extLst>
          </p:cNvPr>
          <p:cNvSpPr>
            <a:spLocks noGrp="1"/>
          </p:cNvSpPr>
          <p:nvPr>
            <p:ph type="ctrTitle"/>
          </p:nvPr>
        </p:nvSpPr>
        <p:spPr>
          <a:xfrm>
            <a:off x="680322" y="2063262"/>
            <a:ext cx="3739278" cy="2661138"/>
          </a:xfrm>
        </p:spPr>
        <p:txBody>
          <a:bodyPr anchor="ctr">
            <a:normAutofit/>
          </a:bodyPr>
          <a:lstStyle/>
          <a:p>
            <a:r>
              <a:rPr lang="en-US" dirty="0">
                <a:latin typeface="Cambria" panose="02040503050406030204" pitchFamily="18" charset="0"/>
                <a:ea typeface="Cambria" panose="02040503050406030204" pitchFamily="18" charset="0"/>
              </a:rPr>
              <a:t>Know Your Brew!</a:t>
            </a:r>
            <a:endParaRPr lang="en-US" dirty="0"/>
          </a:p>
        </p:txBody>
      </p:sp>
      <p:sp>
        <p:nvSpPr>
          <p:cNvPr id="3" name="Subtitle 2">
            <a:extLst>
              <a:ext uri="{FF2B5EF4-FFF2-40B4-BE49-F238E27FC236}">
                <a16:creationId xmlns:a16="http://schemas.microsoft.com/office/drawing/2014/main" id="{7CB5517F-AEB1-4FB8-90FB-12A38357E16F}"/>
              </a:ext>
            </a:extLst>
          </p:cNvPr>
          <p:cNvSpPr>
            <a:spLocks noGrp="1"/>
          </p:cNvSpPr>
          <p:nvPr>
            <p:ph type="subTitle" idx="1"/>
          </p:nvPr>
        </p:nvSpPr>
        <p:spPr>
          <a:xfrm>
            <a:off x="680323" y="5101298"/>
            <a:ext cx="3739277" cy="1116622"/>
          </a:xfrm>
        </p:spPr>
        <p:txBody>
          <a:bodyPr>
            <a:normAutofit/>
          </a:bodyPr>
          <a:lstStyle/>
          <a:p>
            <a:r>
              <a:rPr lang="en-US" sz="2800" dirty="0">
                <a:solidFill>
                  <a:srgbClr val="FFC000"/>
                </a:solidFill>
                <a:latin typeface="Gabriola" panose="04040605051002020D02" pitchFamily="82" charset="0"/>
              </a:rPr>
              <a:t>Saifee, Courtney, Sarah and Aparna</a:t>
            </a:r>
          </a:p>
          <a:p>
            <a:endParaRPr lang="en-US" dirty="0"/>
          </a:p>
        </p:txBody>
      </p:sp>
      <p:pic>
        <p:nvPicPr>
          <p:cNvPr id="4" name="Picture 3" descr="A plate of food and a cup of coffee&#10;&#10;Description generated with high confidence">
            <a:extLst>
              <a:ext uri="{FF2B5EF4-FFF2-40B4-BE49-F238E27FC236}">
                <a16:creationId xmlns:a16="http://schemas.microsoft.com/office/drawing/2014/main" id="{8BCCCF4B-2D74-47E4-9195-981EB8701101}"/>
              </a:ext>
            </a:extLst>
          </p:cNvPr>
          <p:cNvPicPr/>
          <p:nvPr/>
        </p:nvPicPr>
        <p:blipFill>
          <a:blip r:embed="rId4"/>
          <a:stretch>
            <a:fillRect/>
          </a:stretch>
        </p:blipFill>
        <p:spPr>
          <a:xfrm>
            <a:off x="5284606" y="1613321"/>
            <a:ext cx="6260963" cy="36313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01948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5F8705D-0F39-410A-AA6A-F7DE27028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240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38DF1EB4-E02F-41CE-B472-437DD4A97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lated image">
            <a:extLst>
              <a:ext uri="{FF2B5EF4-FFF2-40B4-BE49-F238E27FC236}">
                <a16:creationId xmlns:a16="http://schemas.microsoft.com/office/drawing/2014/main" id="{720479C6-36A2-44E1-96BC-BC192A0E9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277" y="709893"/>
            <a:ext cx="5296261" cy="5404347"/>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2" name="Picture 1" descr="A picture containing grass&#10;&#10;Description generated with very high confidence">
            <a:extLst>
              <a:ext uri="{FF2B5EF4-FFF2-40B4-BE49-F238E27FC236}">
                <a16:creationId xmlns:a16="http://schemas.microsoft.com/office/drawing/2014/main" id="{0227DD81-FDF4-4A2B-86E8-087E6AAF3A39}"/>
              </a:ext>
            </a:extLst>
          </p:cNvPr>
          <p:cNvPicPr>
            <a:picLocks noChangeAspect="1"/>
          </p:cNvPicPr>
          <p:nvPr/>
        </p:nvPicPr>
        <p:blipFill>
          <a:blip r:embed="rId3"/>
          <a:stretch>
            <a:fillRect/>
          </a:stretch>
        </p:blipFill>
        <p:spPr>
          <a:xfrm>
            <a:off x="6252271" y="1631198"/>
            <a:ext cx="5296261" cy="3561735"/>
          </a:xfrm>
          <a:prstGeom prst="rect">
            <a:avLst/>
          </a:prstGeom>
          <a:ln>
            <a:noFill/>
          </a:ln>
          <a:effectLst/>
        </p:spPr>
      </p:pic>
    </p:spTree>
    <p:extLst>
      <p:ext uri="{BB962C8B-B14F-4D97-AF65-F5344CB8AC3E}">
        <p14:creationId xmlns:p14="http://schemas.microsoft.com/office/powerpoint/2010/main" val="992545908"/>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8DC-5823-4299-94CF-88276CD20037}"/>
              </a:ext>
            </a:extLst>
          </p:cNvPr>
          <p:cNvSpPr>
            <a:spLocks noGrp="1"/>
          </p:cNvSpPr>
          <p:nvPr>
            <p:ph type="title"/>
          </p:nvPr>
        </p:nvSpPr>
        <p:spPr/>
        <p:txBody>
          <a:bodyPr/>
          <a:lstStyle/>
          <a:p>
            <a:r>
              <a:rPr lang="en-US" dirty="0">
                <a:latin typeface="Gabriola" panose="04040605051002020D02" pitchFamily="82" charset="0"/>
              </a:rPr>
              <a:t>Coffee Trends</a:t>
            </a:r>
          </a:p>
        </p:txBody>
      </p:sp>
      <p:pic>
        <p:nvPicPr>
          <p:cNvPr id="4" name="Picture 3">
            <a:extLst>
              <a:ext uri="{FF2B5EF4-FFF2-40B4-BE49-F238E27FC236}">
                <a16:creationId xmlns:a16="http://schemas.microsoft.com/office/drawing/2014/main" id="{56BC9EA2-9717-4373-9BC9-621E382FFF08}"/>
              </a:ext>
            </a:extLst>
          </p:cNvPr>
          <p:cNvPicPr>
            <a:picLocks noChangeAspect="1"/>
          </p:cNvPicPr>
          <p:nvPr/>
        </p:nvPicPr>
        <p:blipFill>
          <a:blip r:embed="rId2"/>
          <a:stretch>
            <a:fillRect/>
          </a:stretch>
        </p:blipFill>
        <p:spPr>
          <a:xfrm>
            <a:off x="10833551" y="853937"/>
            <a:ext cx="1148900" cy="870088"/>
          </a:xfrm>
          <a:prstGeom prst="rect">
            <a:avLst/>
          </a:prstGeom>
        </p:spPr>
      </p:pic>
      <p:pic>
        <p:nvPicPr>
          <p:cNvPr id="5" name="Picture 4">
            <a:extLst>
              <a:ext uri="{FF2B5EF4-FFF2-40B4-BE49-F238E27FC236}">
                <a16:creationId xmlns:a16="http://schemas.microsoft.com/office/drawing/2014/main" id="{3085DDA5-C1D8-42D3-AFE0-44A60004F975}"/>
              </a:ext>
            </a:extLst>
          </p:cNvPr>
          <p:cNvPicPr>
            <a:picLocks noChangeAspect="1"/>
          </p:cNvPicPr>
          <p:nvPr/>
        </p:nvPicPr>
        <p:blipFill>
          <a:blip r:embed="rId3"/>
          <a:stretch>
            <a:fillRect/>
          </a:stretch>
        </p:blipFill>
        <p:spPr>
          <a:xfrm>
            <a:off x="680321" y="2204720"/>
            <a:ext cx="10294182" cy="4460240"/>
          </a:xfrm>
          <a:prstGeom prst="rect">
            <a:avLst/>
          </a:prstGeom>
        </p:spPr>
      </p:pic>
    </p:spTree>
    <p:extLst>
      <p:ext uri="{BB962C8B-B14F-4D97-AF65-F5344CB8AC3E}">
        <p14:creationId xmlns:p14="http://schemas.microsoft.com/office/powerpoint/2010/main" val="3930280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a:latin typeface="Gabriola" panose="04040605051002020D02" pitchFamily="82" charset="0"/>
              </a:rPr>
              <a:t>FindMyCoffee (Yelp API)</a:t>
            </a:r>
            <a:endParaRPr lang="en-US" dirty="0">
              <a:latin typeface="Gabriola" panose="04040605051002020D02" pitchFamily="82" charset="0"/>
            </a:endParaRP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descr="A screenshot of a cell phone&#10;&#10;Description generated with high confidence">
            <a:extLst>
              <a:ext uri="{FF2B5EF4-FFF2-40B4-BE49-F238E27FC236}">
                <a16:creationId xmlns:a16="http://schemas.microsoft.com/office/drawing/2014/main" id="{B3A6D9F5-DAE5-499B-A8E8-A7976FE9FBC6}"/>
              </a:ext>
            </a:extLst>
          </p:cNvPr>
          <p:cNvPicPr>
            <a:picLocks noChangeAspect="1"/>
          </p:cNvPicPr>
          <p:nvPr/>
        </p:nvPicPr>
        <p:blipFill>
          <a:blip r:embed="rId3"/>
          <a:stretch>
            <a:fillRect/>
          </a:stretch>
        </p:blipFill>
        <p:spPr>
          <a:xfrm>
            <a:off x="680321" y="2103120"/>
            <a:ext cx="10170159" cy="4584699"/>
          </a:xfrm>
          <a:prstGeom prst="rect">
            <a:avLst/>
          </a:prstGeom>
        </p:spPr>
      </p:pic>
    </p:spTree>
    <p:extLst>
      <p:ext uri="{BB962C8B-B14F-4D97-AF65-F5344CB8AC3E}">
        <p14:creationId xmlns:p14="http://schemas.microsoft.com/office/powerpoint/2010/main" val="3671664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err="1">
                <a:latin typeface="Gabriola" panose="04040605051002020D02" pitchFamily="82" charset="0"/>
              </a:rPr>
              <a:t>TweetBoard</a:t>
            </a:r>
            <a:r>
              <a:rPr lang="en-US" dirty="0">
                <a:latin typeface="Gabriola" panose="04040605051002020D02" pitchFamily="82" charset="0"/>
              </a:rPr>
              <a:t> (Twitter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39AB57A6-7FC5-465C-AFCA-F364FF60FC7B}"/>
              </a:ext>
            </a:extLst>
          </p:cNvPr>
          <p:cNvPicPr>
            <a:picLocks noChangeAspect="1"/>
          </p:cNvPicPr>
          <p:nvPr/>
        </p:nvPicPr>
        <p:blipFill>
          <a:blip r:embed="rId3"/>
          <a:stretch>
            <a:fillRect/>
          </a:stretch>
        </p:blipFill>
        <p:spPr>
          <a:xfrm>
            <a:off x="904240" y="2153920"/>
            <a:ext cx="10170160" cy="4554220"/>
          </a:xfrm>
          <a:prstGeom prst="rect">
            <a:avLst/>
          </a:prstGeom>
        </p:spPr>
      </p:pic>
    </p:spTree>
    <p:extLst>
      <p:ext uri="{BB962C8B-B14F-4D97-AF65-F5344CB8AC3E}">
        <p14:creationId xmlns:p14="http://schemas.microsoft.com/office/powerpoint/2010/main" val="2741295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Coffee News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a:extLst>
              <a:ext uri="{FF2B5EF4-FFF2-40B4-BE49-F238E27FC236}">
                <a16:creationId xmlns:a16="http://schemas.microsoft.com/office/drawing/2014/main" id="{D39598FB-1E5E-42BF-98F5-C002FCE2725D}"/>
              </a:ext>
            </a:extLst>
          </p:cNvPr>
          <p:cNvPicPr>
            <a:picLocks noChangeAspect="1"/>
          </p:cNvPicPr>
          <p:nvPr/>
        </p:nvPicPr>
        <p:blipFill>
          <a:blip r:embed="rId3"/>
          <a:stretch>
            <a:fillRect/>
          </a:stretch>
        </p:blipFill>
        <p:spPr>
          <a:xfrm>
            <a:off x="680321" y="2109152"/>
            <a:ext cx="9499600" cy="4582477"/>
          </a:xfrm>
          <a:prstGeom prst="rect">
            <a:avLst/>
          </a:prstGeom>
        </p:spPr>
      </p:pic>
    </p:spTree>
    <p:extLst>
      <p:ext uri="{BB962C8B-B14F-4D97-AF65-F5344CB8AC3E}">
        <p14:creationId xmlns:p14="http://schemas.microsoft.com/office/powerpoint/2010/main" val="30655467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Fun Facts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E0F0070D-C2CB-442F-99F5-BEEB2A69849F}"/>
              </a:ext>
            </a:extLst>
          </p:cNvPr>
          <p:cNvPicPr>
            <a:picLocks noChangeAspect="1"/>
          </p:cNvPicPr>
          <p:nvPr/>
        </p:nvPicPr>
        <p:blipFill>
          <a:blip r:embed="rId3"/>
          <a:stretch>
            <a:fillRect/>
          </a:stretch>
        </p:blipFill>
        <p:spPr>
          <a:xfrm>
            <a:off x="1229360" y="2062480"/>
            <a:ext cx="8534400" cy="4533900"/>
          </a:xfrm>
          <a:prstGeom prst="rect">
            <a:avLst/>
          </a:prstGeom>
        </p:spPr>
      </p:pic>
    </p:spTree>
    <p:extLst>
      <p:ext uri="{BB962C8B-B14F-4D97-AF65-F5344CB8AC3E}">
        <p14:creationId xmlns:p14="http://schemas.microsoft.com/office/powerpoint/2010/main" val="3904648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0CFB1-9208-4B5A-929E-24385A1523B4}"/>
              </a:ext>
            </a:extLst>
          </p:cNvPr>
          <p:cNvSpPr>
            <a:spLocks noGrp="1"/>
          </p:cNvSpPr>
          <p:nvPr>
            <p:ph type="title"/>
          </p:nvPr>
        </p:nvSpPr>
        <p:spPr/>
        <p:txBody>
          <a:bodyPr/>
          <a:lstStyle/>
          <a:p>
            <a:r>
              <a:rPr lang="en-US" dirty="0">
                <a:latin typeface="Gabriola" panose="04040605051002020D02" pitchFamily="82" charset="0"/>
              </a:rPr>
              <a:t>Project Overview</a:t>
            </a:r>
          </a:p>
        </p:txBody>
      </p:sp>
      <p:sp>
        <p:nvSpPr>
          <p:cNvPr id="3" name="Content Placeholder 2">
            <a:extLst>
              <a:ext uri="{FF2B5EF4-FFF2-40B4-BE49-F238E27FC236}">
                <a16:creationId xmlns:a16="http://schemas.microsoft.com/office/drawing/2014/main" id="{69BF6514-BDA9-498F-8A72-3A0BB18525BE}"/>
              </a:ext>
            </a:extLst>
          </p:cNvPr>
          <p:cNvSpPr>
            <a:spLocks noGrp="1"/>
          </p:cNvSpPr>
          <p:nvPr>
            <p:ph idx="1"/>
          </p:nvPr>
        </p:nvSpPr>
        <p:spPr/>
        <p:txBody>
          <a:bodyPr>
            <a:normAutofit fontScale="92500" lnSpcReduction="10000"/>
          </a:bodyPr>
          <a:lstStyle/>
          <a:p>
            <a:pPr marL="0" indent="0">
              <a:buNone/>
            </a:pPr>
            <a:r>
              <a:rPr lang="en-US" dirty="0">
                <a:solidFill>
                  <a:srgbClr val="FFC000"/>
                </a:solidFill>
                <a:latin typeface="Cambria" panose="02040503050406030204" pitchFamily="18" charset="0"/>
                <a:ea typeface="Cambria" panose="02040503050406030204" pitchFamily="18" charset="0"/>
              </a:rPr>
              <a:t>Our project goal is to start a coffee business and set up a website for that purpose.</a:t>
            </a:r>
          </a:p>
          <a:p>
            <a:pPr marL="0" indent="0">
              <a:buNone/>
            </a:pPr>
            <a:r>
              <a:rPr lang="en-CA" b="1" dirty="0">
                <a:solidFill>
                  <a:srgbClr val="FFC000"/>
                </a:solidFill>
                <a:latin typeface="Cambria" panose="02040503050406030204" pitchFamily="18" charset="0"/>
                <a:ea typeface="Cambria" panose="02040503050406030204" pitchFamily="18" charset="0"/>
              </a:rPr>
              <a:t>Key areas: </a:t>
            </a:r>
            <a:endParaRPr lang="en-US" b="1" dirty="0">
              <a:solidFill>
                <a:srgbClr val="FFC000"/>
              </a:solidFill>
              <a:latin typeface="Cambria" panose="02040503050406030204" pitchFamily="18" charset="0"/>
              <a:ea typeface="Cambria" panose="02040503050406030204" pitchFamily="18" charset="0"/>
            </a:endParaRP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Worldwide trend in Coffee production, export    </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YELP API to find coffee places nearby and allow users to sort by rating, review count and distance. Also plotting the fetched places on the map and providing yelp page link for more details.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Twitter API to find latest tweets related to coffee</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Scrapping website to get latest coffee news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Displaying coffee trends through images</a:t>
            </a:r>
          </a:p>
          <a:p>
            <a:endParaRPr lang="en-US" dirty="0">
              <a:solidFill>
                <a:srgbClr val="FFC000"/>
              </a:solidFill>
            </a:endParaRPr>
          </a:p>
        </p:txBody>
      </p:sp>
      <p:pic>
        <p:nvPicPr>
          <p:cNvPr id="4" name="Picture 3">
            <a:extLst>
              <a:ext uri="{FF2B5EF4-FFF2-40B4-BE49-F238E27FC236}">
                <a16:creationId xmlns:a16="http://schemas.microsoft.com/office/drawing/2014/main" id="{21A5694E-6580-4863-8FD5-02F2248CAB3C}"/>
              </a:ext>
            </a:extLst>
          </p:cNvPr>
          <p:cNvPicPr>
            <a:picLocks noChangeAspect="1"/>
          </p:cNvPicPr>
          <p:nvPr/>
        </p:nvPicPr>
        <p:blipFill>
          <a:blip r:embed="rId2"/>
          <a:stretch>
            <a:fillRect/>
          </a:stretch>
        </p:blipFill>
        <p:spPr>
          <a:xfrm>
            <a:off x="10742508" y="753228"/>
            <a:ext cx="1316142" cy="1080938"/>
          </a:xfrm>
          <a:prstGeom prst="rect">
            <a:avLst/>
          </a:prstGeom>
        </p:spPr>
      </p:pic>
    </p:spTree>
    <p:extLst>
      <p:ext uri="{BB962C8B-B14F-4D97-AF65-F5344CB8AC3E}">
        <p14:creationId xmlns:p14="http://schemas.microsoft.com/office/powerpoint/2010/main" val="486239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 and Analysis Approach</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lstStyle/>
          <a:p>
            <a:r>
              <a:rPr lang="en-US" dirty="0">
                <a:solidFill>
                  <a:srgbClr val="FFC000"/>
                </a:solidFill>
                <a:latin typeface="Cambria" panose="02040503050406030204" pitchFamily="18" charset="0"/>
                <a:ea typeface="Cambria" panose="02040503050406030204" pitchFamily="18" charset="0"/>
              </a:rPr>
              <a:t>ICO Historical Data on the Global Coffee Trade for the year of 2016 and 2017</a:t>
            </a:r>
          </a:p>
          <a:p>
            <a:r>
              <a:rPr lang="en-US" dirty="0">
                <a:solidFill>
                  <a:srgbClr val="FFC000"/>
                </a:solidFill>
                <a:latin typeface="Cambria" panose="02040503050406030204" pitchFamily="18" charset="0"/>
                <a:ea typeface="Cambria" panose="02040503050406030204" pitchFamily="18" charset="0"/>
              </a:rPr>
              <a:t>Yelp API</a:t>
            </a:r>
          </a:p>
          <a:p>
            <a:r>
              <a:rPr lang="en-US" dirty="0">
                <a:solidFill>
                  <a:srgbClr val="FFC000"/>
                </a:solidFill>
                <a:latin typeface="Cambria" panose="02040503050406030204" pitchFamily="18" charset="0"/>
                <a:ea typeface="Cambria" panose="02040503050406030204" pitchFamily="18" charset="0"/>
              </a:rPr>
              <a:t>Twitter API</a:t>
            </a:r>
          </a:p>
          <a:p>
            <a:r>
              <a:rPr lang="en-US" dirty="0">
                <a:solidFill>
                  <a:srgbClr val="FFC000"/>
                </a:solidFill>
                <a:latin typeface="Cambria" panose="02040503050406030204" pitchFamily="18" charset="0"/>
                <a:ea typeface="Cambria" panose="02040503050406030204" pitchFamily="18" charset="0"/>
              </a:rPr>
              <a:t>DailyCoffeeNews.com</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2117764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2F22D-8AB2-4EDD-BAF4-47B051AFD535}"/>
              </a:ext>
            </a:extLst>
          </p:cNvPr>
          <p:cNvSpPr>
            <a:spLocks noGrp="1"/>
          </p:cNvSpPr>
          <p:nvPr>
            <p:ph type="title"/>
          </p:nvPr>
        </p:nvSpPr>
        <p:spPr/>
        <p:txBody>
          <a:bodyPr/>
          <a:lstStyle/>
          <a:p>
            <a:r>
              <a:rPr lang="en-US" dirty="0">
                <a:latin typeface="Gabriola" panose="04040605051002020D02" pitchFamily="82" charset="0"/>
              </a:rPr>
              <a:t>Data Flow &amp; Architecture</a:t>
            </a:r>
          </a:p>
        </p:txBody>
      </p:sp>
      <p:pic>
        <p:nvPicPr>
          <p:cNvPr id="4" name="Picture 3">
            <a:extLst>
              <a:ext uri="{FF2B5EF4-FFF2-40B4-BE49-F238E27FC236}">
                <a16:creationId xmlns:a16="http://schemas.microsoft.com/office/drawing/2014/main" id="{FAE52001-1EF8-497D-BD15-DBD575F67111}"/>
              </a:ext>
            </a:extLst>
          </p:cNvPr>
          <p:cNvPicPr>
            <a:picLocks noChangeAspect="1"/>
          </p:cNvPicPr>
          <p:nvPr/>
        </p:nvPicPr>
        <p:blipFill>
          <a:blip r:embed="rId2"/>
          <a:stretch>
            <a:fillRect/>
          </a:stretch>
        </p:blipFill>
        <p:spPr>
          <a:xfrm>
            <a:off x="10848513" y="879500"/>
            <a:ext cx="1128664" cy="857313"/>
          </a:xfrm>
          <a:prstGeom prst="rect">
            <a:avLst/>
          </a:prstGeom>
        </p:spPr>
      </p:pic>
      <p:pic>
        <p:nvPicPr>
          <p:cNvPr id="3" name="Picture 2">
            <a:extLst>
              <a:ext uri="{FF2B5EF4-FFF2-40B4-BE49-F238E27FC236}">
                <a16:creationId xmlns:a16="http://schemas.microsoft.com/office/drawing/2014/main" id="{EECDC036-F6E3-426A-8ECD-350E4D5A2CB2}"/>
              </a:ext>
            </a:extLst>
          </p:cNvPr>
          <p:cNvPicPr>
            <a:picLocks noChangeAspect="1"/>
          </p:cNvPicPr>
          <p:nvPr/>
        </p:nvPicPr>
        <p:blipFill>
          <a:blip r:embed="rId3"/>
          <a:stretch>
            <a:fillRect/>
          </a:stretch>
        </p:blipFill>
        <p:spPr>
          <a:xfrm>
            <a:off x="598050" y="2143760"/>
            <a:ext cx="9431972" cy="4551671"/>
          </a:xfrm>
          <a:prstGeom prst="rect">
            <a:avLst/>
          </a:prstGeom>
        </p:spPr>
      </p:pic>
    </p:spTree>
    <p:extLst>
      <p:ext uri="{BB962C8B-B14F-4D97-AF65-F5344CB8AC3E}">
        <p14:creationId xmlns:p14="http://schemas.microsoft.com/office/powerpoint/2010/main" val="294986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 and Analysis Approach</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normAutofit fontScale="92500" lnSpcReduction="10000"/>
          </a:bodyPr>
          <a:lstStyle/>
          <a:p>
            <a:r>
              <a:rPr lang="en-US" dirty="0">
                <a:solidFill>
                  <a:srgbClr val="FFC000"/>
                </a:solidFill>
                <a:latin typeface="Cambria" panose="02040503050406030204" pitchFamily="18" charset="0"/>
                <a:ea typeface="Cambria" panose="02040503050406030204" pitchFamily="18" charset="0"/>
              </a:rPr>
              <a:t>Explored global trends in coffee production and export of coffee producing countries using ICO annual Supply Data on the Global Coffee Trade for the year of 2016 and 2017</a:t>
            </a:r>
          </a:p>
          <a:p>
            <a:r>
              <a:rPr lang="en-US" dirty="0">
                <a:solidFill>
                  <a:srgbClr val="FFC000"/>
                </a:solidFill>
                <a:latin typeface="Cambria" panose="02040503050406030204" pitchFamily="18" charset="0"/>
                <a:ea typeface="Cambria" panose="02040503050406030204" pitchFamily="18" charset="0"/>
              </a:rPr>
              <a:t>ICO is the main intergovernmental organization for coffee market, representing almost entire coffee production market and two-thirds of coffee consumption.</a:t>
            </a:r>
          </a:p>
          <a:p>
            <a:r>
              <a:rPr lang="en-US" dirty="0">
                <a:solidFill>
                  <a:srgbClr val="FFC000"/>
                </a:solidFill>
                <a:latin typeface="Cambria" panose="02040503050406030204" pitchFamily="18" charset="0"/>
                <a:ea typeface="Cambria" panose="02040503050406030204" pitchFamily="18" charset="0"/>
              </a:rPr>
              <a:t>Found ICO supply csv data in compiled &amp; organized format (production, consumption, and export) in kaggle</a:t>
            </a:r>
          </a:p>
          <a:p>
            <a:r>
              <a:rPr lang="en-US" dirty="0">
                <a:solidFill>
                  <a:srgbClr val="FFC000"/>
                </a:solidFill>
                <a:latin typeface="Cambria" panose="02040503050406030204" pitchFamily="18" charset="0"/>
                <a:ea typeface="Cambria" panose="02040503050406030204" pitchFamily="18" charset="0"/>
              </a:rPr>
              <a:t>Sort csv based on production, added four columns: </a:t>
            </a:r>
            <a:r>
              <a:rPr lang="en-US" dirty="0" err="1">
                <a:solidFill>
                  <a:srgbClr val="FFC000"/>
                </a:solidFill>
                <a:latin typeface="Cambria" panose="02040503050406030204" pitchFamily="18" charset="0"/>
                <a:ea typeface="Cambria" panose="02040503050406030204" pitchFamily="18" charset="0"/>
              </a:rPr>
              <a:t>lattitude</a:t>
            </a:r>
            <a:r>
              <a:rPr lang="en-US" dirty="0">
                <a:solidFill>
                  <a:srgbClr val="FFC000"/>
                </a:solidFill>
                <a:latin typeface="Cambria" panose="02040503050406030204" pitchFamily="18" charset="0"/>
                <a:ea typeface="Cambria" panose="02040503050406030204" pitchFamily="18" charset="0"/>
              </a:rPr>
              <a:t>, longitude, ranks and radius size</a:t>
            </a:r>
          </a:p>
          <a:p>
            <a:r>
              <a:rPr lang="en-US" dirty="0">
                <a:solidFill>
                  <a:srgbClr val="FFC000"/>
                </a:solidFill>
                <a:latin typeface="Cambria" panose="02040503050406030204" pitchFamily="18" charset="0"/>
                <a:ea typeface="Cambria" panose="02040503050406030204" pitchFamily="18" charset="0"/>
              </a:rPr>
              <a:t>Convert csv to GeoJson format</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1350168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D31EE-4846-4F25-9BBB-7C882A1F3E36}"/>
              </a:ext>
            </a:extLst>
          </p:cNvPr>
          <p:cNvSpPr>
            <a:spLocks noGrp="1"/>
          </p:cNvSpPr>
          <p:nvPr>
            <p:ph type="title"/>
          </p:nvPr>
        </p:nvSpPr>
        <p:spPr/>
        <p:txBody>
          <a:bodyPr/>
          <a:lstStyle/>
          <a:p>
            <a:r>
              <a:rPr lang="en-US" dirty="0">
                <a:latin typeface="Gabriola" panose="04040605051002020D02" pitchFamily="82" charset="0"/>
              </a:rPr>
              <a:t>Data handling challenges</a:t>
            </a:r>
          </a:p>
        </p:txBody>
      </p:sp>
      <p:sp>
        <p:nvSpPr>
          <p:cNvPr id="3" name="Content Placeholder 2">
            <a:extLst>
              <a:ext uri="{FF2B5EF4-FFF2-40B4-BE49-F238E27FC236}">
                <a16:creationId xmlns:a16="http://schemas.microsoft.com/office/drawing/2014/main" id="{A37767CC-00F7-4108-9CDF-7E1DFD91F6B6}"/>
              </a:ext>
            </a:extLst>
          </p:cNvPr>
          <p:cNvSpPr>
            <a:spLocks noGrp="1"/>
          </p:cNvSpPr>
          <p:nvPr>
            <p:ph sz="half" idx="1"/>
          </p:nvPr>
        </p:nvSpPr>
        <p:spPr>
          <a:ln>
            <a:solidFill>
              <a:schemeClr val="accent1">
                <a:lumMod val="60000"/>
                <a:lumOff val="40000"/>
              </a:schemeClr>
            </a:solidFill>
          </a:ln>
        </p:spPr>
        <p:txBody>
          <a:bodyPr>
            <a:normAutofit fontScale="85000" lnSpcReduction="20000"/>
          </a:bodyPr>
          <a:lstStyle/>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"type": "Feature",</a:t>
            </a:r>
          </a:p>
          <a:p>
            <a:r>
              <a:rPr lang="en-US" sz="1600" dirty="0">
                <a:solidFill>
                  <a:srgbClr val="FFC000"/>
                </a:solidFill>
                <a:latin typeface="Cambria" panose="02040503050406030204" pitchFamily="18" charset="0"/>
                <a:ea typeface="Cambria" panose="02040503050406030204" pitchFamily="18" charset="0"/>
              </a:rPr>
              <a:t>    "geometry": {</a:t>
            </a:r>
          </a:p>
          <a:p>
            <a:r>
              <a:rPr lang="en-US" sz="1600" dirty="0">
                <a:solidFill>
                  <a:srgbClr val="FFC000"/>
                </a:solidFill>
                <a:latin typeface="Cambria" panose="02040503050406030204" pitchFamily="18" charset="0"/>
                <a:ea typeface="Cambria" panose="02040503050406030204" pitchFamily="18" charset="0"/>
              </a:rPr>
              <a:t>       "type": "Point",</a:t>
            </a:r>
          </a:p>
          <a:p>
            <a:r>
              <a:rPr lang="en-US" sz="1600" dirty="0">
                <a:solidFill>
                  <a:srgbClr val="FFC000"/>
                </a:solidFill>
                <a:latin typeface="Cambria" panose="02040503050406030204" pitchFamily="18" charset="0"/>
                <a:ea typeface="Cambria" panose="02040503050406030204" pitchFamily="18" charset="0"/>
              </a:rPr>
              <a:t>       "coordinates":  [ -74.297333,4.570868 ]</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"properties": {</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a:t>
            </a:r>
          </a:p>
        </p:txBody>
      </p:sp>
      <p:sp>
        <p:nvSpPr>
          <p:cNvPr id="4" name="Content Placeholder 3">
            <a:extLst>
              <a:ext uri="{FF2B5EF4-FFF2-40B4-BE49-F238E27FC236}">
                <a16:creationId xmlns:a16="http://schemas.microsoft.com/office/drawing/2014/main" id="{377B37DB-B4B1-4EA0-A5D8-E6AF2D48E321}"/>
              </a:ext>
            </a:extLst>
          </p:cNvPr>
          <p:cNvSpPr>
            <a:spLocks noGrp="1"/>
          </p:cNvSpPr>
          <p:nvPr>
            <p:ph sz="half" idx="2"/>
          </p:nvPr>
        </p:nvSpPr>
        <p:spPr>
          <a:ln>
            <a:solidFill>
              <a:schemeClr val="accent1">
                <a:lumMod val="60000"/>
                <a:lumOff val="40000"/>
              </a:schemeClr>
            </a:solidFill>
          </a:ln>
        </p:spPr>
        <p:txBody>
          <a:bodyPr>
            <a:normAutofit fontScale="85000" lnSpcReduction="20000"/>
          </a:bodyPr>
          <a:lstStyle/>
          <a:p>
            <a:r>
              <a:rPr lang="en-US" sz="1600" dirty="0">
                <a:solidFill>
                  <a:srgbClr val="FFC000"/>
                </a:solidFill>
                <a:latin typeface="Cambria" panose="02040503050406030204" pitchFamily="18" charset="0"/>
                <a:ea typeface="Cambria" panose="02040503050406030204" pitchFamily="18" charset="0"/>
              </a:rPr>
              <a:t>{</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"coordinates":  [ 4.570868,-74.297333 ],</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"radSize":20</a:t>
            </a:r>
          </a:p>
          <a:p>
            <a:r>
              <a:rPr lang="en-US" sz="1600" dirty="0">
                <a:solidFill>
                  <a:srgbClr val="FFC000"/>
                </a:solidFill>
                <a:latin typeface="Cambria" panose="02040503050406030204" pitchFamily="18" charset="0"/>
                <a:ea typeface="Cambria" panose="02040503050406030204" pitchFamily="18" charset="0"/>
              </a:rPr>
              <a:t>  },</a:t>
            </a:r>
          </a:p>
          <a:p>
            <a:endParaRPr lang="en-US" dirty="0"/>
          </a:p>
        </p:txBody>
      </p:sp>
      <p:pic>
        <p:nvPicPr>
          <p:cNvPr id="5" name="Picture 4">
            <a:extLst>
              <a:ext uri="{FF2B5EF4-FFF2-40B4-BE49-F238E27FC236}">
                <a16:creationId xmlns:a16="http://schemas.microsoft.com/office/drawing/2014/main" id="{33B7385E-4438-4F30-9082-B8FC751199BC}"/>
              </a:ext>
            </a:extLst>
          </p:cNvPr>
          <p:cNvPicPr>
            <a:picLocks noChangeAspect="1"/>
          </p:cNvPicPr>
          <p:nvPr/>
        </p:nvPicPr>
        <p:blipFill>
          <a:blip r:embed="rId2"/>
          <a:stretch>
            <a:fillRect/>
          </a:stretch>
        </p:blipFill>
        <p:spPr>
          <a:xfrm>
            <a:off x="10715209" y="867893"/>
            <a:ext cx="1370320" cy="801110"/>
          </a:xfrm>
          <a:prstGeom prst="rect">
            <a:avLst/>
          </a:prstGeom>
        </p:spPr>
      </p:pic>
    </p:spTree>
    <p:extLst>
      <p:ext uri="{BB962C8B-B14F-4D97-AF65-F5344CB8AC3E}">
        <p14:creationId xmlns:p14="http://schemas.microsoft.com/office/powerpoint/2010/main" val="2344671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7" name="Content Placeholder 5">
            <a:extLst>
              <a:ext uri="{FF2B5EF4-FFF2-40B4-BE49-F238E27FC236}">
                <a16:creationId xmlns:a16="http://schemas.microsoft.com/office/drawing/2014/main" id="{59C37FEF-48A1-4EAF-81A4-37164A5B00E6}"/>
              </a:ext>
            </a:extLst>
          </p:cNvPr>
          <p:cNvPicPr>
            <a:picLocks noGrp="1" noChangeAspect="1"/>
          </p:cNvPicPr>
          <p:nvPr>
            <p:ph sz="half" idx="2"/>
          </p:nvPr>
        </p:nvPicPr>
        <p:blipFill>
          <a:blip r:embed="rId2"/>
          <a:stretch>
            <a:fillRect/>
          </a:stretch>
        </p:blipFill>
        <p:spPr>
          <a:xfrm>
            <a:off x="595699" y="2513718"/>
            <a:ext cx="4131024" cy="3934220"/>
          </a:xfrm>
          <a:prstGeom prst="rect">
            <a:avLst/>
          </a:prstGeom>
        </p:spPr>
      </p:pic>
      <p:pic>
        <p:nvPicPr>
          <p:cNvPr id="8" name="Content Placeholder 7">
            <a:extLst>
              <a:ext uri="{FF2B5EF4-FFF2-40B4-BE49-F238E27FC236}">
                <a16:creationId xmlns:a16="http://schemas.microsoft.com/office/drawing/2014/main" id="{E2750B25-FD9C-489A-ADB8-4A184725D3B8}"/>
              </a:ext>
            </a:extLst>
          </p:cNvPr>
          <p:cNvPicPr>
            <a:picLocks noGrp="1" noChangeAspect="1"/>
          </p:cNvPicPr>
          <p:nvPr>
            <p:ph sz="quarter" idx="4"/>
          </p:nvPr>
        </p:nvPicPr>
        <p:blipFill>
          <a:blip r:embed="rId3"/>
          <a:stretch>
            <a:fillRect/>
          </a:stretch>
        </p:blipFill>
        <p:spPr>
          <a:xfrm>
            <a:off x="5416570" y="2513719"/>
            <a:ext cx="6259630" cy="3934219"/>
          </a:xfrm>
          <a:prstGeom prst="rect">
            <a:avLst/>
          </a:prstGeom>
        </p:spPr>
      </p:pic>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4"/>
          <a:stretch>
            <a:fillRect/>
          </a:stretch>
        </p:blipFill>
        <p:spPr>
          <a:xfrm>
            <a:off x="10776627" y="753230"/>
            <a:ext cx="1278656" cy="1090619"/>
          </a:xfrm>
          <a:prstGeom prst="rect">
            <a:avLst/>
          </a:prstGeom>
        </p:spPr>
      </p:pic>
    </p:spTree>
    <p:extLst>
      <p:ext uri="{BB962C8B-B14F-4D97-AF65-F5344CB8AC3E}">
        <p14:creationId xmlns:p14="http://schemas.microsoft.com/office/powerpoint/2010/main" val="3397598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2"/>
          <a:stretch>
            <a:fillRect/>
          </a:stretch>
        </p:blipFill>
        <p:spPr>
          <a:xfrm>
            <a:off x="10776627" y="753230"/>
            <a:ext cx="1278656" cy="1090619"/>
          </a:xfrm>
          <a:prstGeom prst="rect">
            <a:avLst/>
          </a:prstGeom>
        </p:spPr>
      </p:pic>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180502" y="2382308"/>
            <a:ext cx="11640023" cy="4094692"/>
          </a:xfrm>
        </p:spPr>
        <p:txBody>
          <a:bodyPr>
            <a:normAutofit fontScale="92500" lnSpcReduction="10000"/>
          </a:bodyPr>
          <a:lstStyle/>
          <a:p>
            <a:r>
              <a:rPr lang="en-US" b="1" u="sng" dirty="0">
                <a:latin typeface="Cambria" panose="02040503050406030204" pitchFamily="18" charset="0"/>
                <a:ea typeface="Cambria" panose="02040503050406030204" pitchFamily="18" charset="0"/>
              </a:rPr>
              <a:t>Yelp API:</a:t>
            </a:r>
          </a:p>
          <a:p>
            <a:pPr marL="0" indent="0">
              <a:buNone/>
            </a:pPr>
            <a:endParaRPr lang="en-US" dirty="0">
              <a:latin typeface="Cambria" panose="02040503050406030204" pitchFamily="18" charset="0"/>
              <a:ea typeface="Cambria" panose="02040503050406030204" pitchFamily="18" charset="0"/>
            </a:endParaRPr>
          </a:p>
          <a:p>
            <a:pPr marL="0" indent="0">
              <a:buNone/>
            </a:pPr>
            <a:r>
              <a:rPr lang="en-US" dirty="0">
                <a:latin typeface="Cambria" panose="02040503050406030204" pitchFamily="18" charset="0"/>
                <a:ea typeface="Cambria" panose="02040503050406030204" pitchFamily="18" charset="0"/>
              </a:rPr>
              <a:t>We were planning to tap the Yelp API through </a:t>
            </a:r>
            <a:r>
              <a:rPr lang="en-US" dirty="0" err="1">
                <a:latin typeface="Cambria" panose="02040503050406030204" pitchFamily="18" charset="0"/>
                <a:ea typeface="Cambria" panose="02040503050406030204" pitchFamily="18" charset="0"/>
              </a:rPr>
              <a:t>Javascript</a:t>
            </a:r>
            <a:r>
              <a:rPr lang="en-US" dirty="0">
                <a:latin typeface="Cambria" panose="02040503050406030204" pitchFamily="18" charset="0"/>
                <a:ea typeface="Cambria" panose="02040503050406030204" pitchFamily="18" charset="0"/>
              </a:rPr>
              <a:t> directly and faced authorization issues. However, after lots of R&amp;D and with Rob’s help </a:t>
            </a:r>
            <a:r>
              <a:rPr lang="en-US" dirty="0">
                <a:latin typeface="Cambria" panose="02040503050406030204" pitchFamily="18" charset="0"/>
                <a:ea typeface="Cambria" panose="02040503050406030204" pitchFamily="18" charset="0"/>
                <a:sym typeface="Wingdings" panose="05000000000000000000" pitchFamily="2" charset="2"/>
              </a:rPr>
              <a:t></a:t>
            </a:r>
            <a:r>
              <a:rPr lang="en-US" dirty="0">
                <a:latin typeface="Cambria" panose="02040503050406030204" pitchFamily="18" charset="0"/>
                <a:ea typeface="Cambria" panose="02040503050406030204" pitchFamily="18" charset="0"/>
              </a:rPr>
              <a:t>, we got to know that Yelp does not allow clients to invoke the APIs through a frontend platform like </a:t>
            </a:r>
            <a:r>
              <a:rPr lang="en-US" dirty="0" err="1">
                <a:latin typeface="Cambria" panose="02040503050406030204" pitchFamily="18" charset="0"/>
                <a:ea typeface="Cambria" panose="02040503050406030204" pitchFamily="18" charset="0"/>
              </a:rPr>
              <a:t>Javascript</a:t>
            </a:r>
            <a:r>
              <a:rPr lang="en-US" dirty="0">
                <a:latin typeface="Cambria" panose="02040503050406030204" pitchFamily="18" charset="0"/>
                <a:ea typeface="Cambria" panose="02040503050406030204" pitchFamily="18" charset="0"/>
              </a:rPr>
              <a:t>. We then pivoted to call the API through backend (Python)</a:t>
            </a:r>
          </a:p>
          <a:p>
            <a:pPr marL="0" indent="0">
              <a:buNone/>
            </a:pPr>
            <a:r>
              <a:rPr lang="en-US" dirty="0">
                <a:latin typeface="Cambria" panose="02040503050406030204" pitchFamily="18" charset="0"/>
                <a:ea typeface="Cambria" panose="02040503050406030204" pitchFamily="18" charset="0"/>
              </a:rPr>
              <a:t>Reference: </a:t>
            </a:r>
            <a:r>
              <a:rPr lang="en-US" dirty="0">
                <a:latin typeface="Cambria" panose="02040503050406030204" pitchFamily="18" charset="0"/>
                <a:ea typeface="Cambria" panose="02040503050406030204" pitchFamily="18" charset="0"/>
                <a:hlinkClick r:id="rId3"/>
              </a:rPr>
              <a:t>https://github.com/Yelp/yelp-fusion/issues/386</a:t>
            </a:r>
            <a:endParaRPr lang="en-US" dirty="0">
              <a:latin typeface="Cambria" panose="02040503050406030204" pitchFamily="18" charset="0"/>
              <a:ea typeface="Cambria" panose="02040503050406030204" pitchFamily="18" charset="0"/>
            </a:endParaRPr>
          </a:p>
          <a:p>
            <a:pPr marL="0" indent="0">
              <a:buNone/>
            </a:pPr>
            <a:endParaRPr lang="en-US" dirty="0">
              <a:latin typeface="Cambria" panose="02040503050406030204" pitchFamily="18" charset="0"/>
              <a:ea typeface="Cambria" panose="02040503050406030204" pitchFamily="18" charset="0"/>
            </a:endParaRPr>
          </a:p>
          <a:p>
            <a:r>
              <a:rPr lang="en-US" b="1" u="sng" dirty="0">
                <a:latin typeface="Cambria" panose="02040503050406030204" pitchFamily="18" charset="0"/>
                <a:ea typeface="Cambria" panose="02040503050406030204" pitchFamily="18" charset="0"/>
              </a:rPr>
              <a:t>Web Page Navigations:</a:t>
            </a:r>
          </a:p>
          <a:p>
            <a:pPr marL="0" indent="0">
              <a:buNone/>
            </a:pPr>
            <a:r>
              <a:rPr lang="en-US" dirty="0">
                <a:latin typeface="Cambria" panose="02040503050406030204" pitchFamily="18" charset="0"/>
                <a:ea typeface="Cambria" panose="02040503050406030204" pitchFamily="18" charset="0"/>
              </a:rPr>
              <a:t>As the entire application is hosted on flask, we could not navigate between different html pages just by providing &lt;</a:t>
            </a:r>
            <a:r>
              <a:rPr lang="en-US" dirty="0" err="1">
                <a:latin typeface="Cambria" panose="02040503050406030204" pitchFamily="18" charset="0"/>
                <a:ea typeface="Cambria" panose="02040503050406030204" pitchFamily="18" charset="0"/>
              </a:rPr>
              <a:t>href</a:t>
            </a:r>
            <a:r>
              <a:rPr lang="en-US" dirty="0">
                <a:latin typeface="Cambria" panose="02040503050406030204" pitchFamily="18" charset="0"/>
                <a:ea typeface="Cambria" panose="02040503050406030204" pitchFamily="18" charset="0"/>
              </a:rPr>
              <a:t>&gt; attribute to the navigation items. We identified later that each &lt;</a:t>
            </a:r>
            <a:r>
              <a:rPr lang="en-US" dirty="0" err="1">
                <a:latin typeface="Cambria" panose="02040503050406030204" pitchFamily="18" charset="0"/>
                <a:ea typeface="Cambria" panose="02040503050406030204" pitchFamily="18" charset="0"/>
              </a:rPr>
              <a:t>href</a:t>
            </a:r>
            <a:r>
              <a:rPr lang="en-US" dirty="0">
                <a:latin typeface="Cambria" panose="02040503050406030204" pitchFamily="18" charset="0"/>
                <a:ea typeface="Cambria" panose="02040503050406030204" pitchFamily="18" charset="0"/>
              </a:rPr>
              <a:t>&gt; would need to be added as an app route in the python file which would then render that html.</a:t>
            </a: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25689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D1F9-D413-4D34-916E-692E74862FE8}"/>
              </a:ext>
            </a:extLst>
          </p:cNvPr>
          <p:cNvSpPr>
            <a:spLocks noGrp="1"/>
          </p:cNvSpPr>
          <p:nvPr>
            <p:ph type="title"/>
          </p:nvPr>
        </p:nvSpPr>
        <p:spPr/>
        <p:txBody>
          <a:bodyPr/>
          <a:lstStyle/>
          <a:p>
            <a:r>
              <a:rPr lang="en-US" dirty="0">
                <a:latin typeface="Gabriola" panose="04040605051002020D02" pitchFamily="82" charset="0"/>
              </a:rPr>
              <a:t>Resources</a:t>
            </a:r>
          </a:p>
        </p:txBody>
      </p:sp>
      <p:sp>
        <p:nvSpPr>
          <p:cNvPr id="3" name="Content Placeholder 2">
            <a:extLst>
              <a:ext uri="{FF2B5EF4-FFF2-40B4-BE49-F238E27FC236}">
                <a16:creationId xmlns:a16="http://schemas.microsoft.com/office/drawing/2014/main" id="{A522044D-51EB-4648-B133-C30B7C0CF720}"/>
              </a:ext>
            </a:extLst>
          </p:cNvPr>
          <p:cNvSpPr>
            <a:spLocks noGrp="1"/>
          </p:cNvSpPr>
          <p:nvPr>
            <p:ph idx="1"/>
          </p:nvPr>
        </p:nvSpPr>
        <p:spPr>
          <a:xfrm>
            <a:off x="680321" y="2336873"/>
            <a:ext cx="10354623" cy="3599316"/>
          </a:xfrm>
        </p:spPr>
        <p:txBody>
          <a:bodyPr>
            <a:normAutofit lnSpcReduction="10000"/>
          </a:bodyPr>
          <a:lstStyle/>
          <a:p>
            <a:pPr lvl="0"/>
            <a:r>
              <a:rPr lang="en-US" sz="1600" u="sng" dirty="0">
                <a:solidFill>
                  <a:srgbClr val="FFC000"/>
                </a:solidFill>
                <a:latin typeface="Cambria" panose="02040503050406030204" pitchFamily="18" charset="0"/>
                <a:ea typeface="Cambria" panose="02040503050406030204" pitchFamily="18" charset="0"/>
                <a:hlinkClick r:id="rId2">
                  <a:extLst>
                    <a:ext uri="{A12FA001-AC4F-418D-AE19-62706E023703}">
                      <ahyp:hlinkClr xmlns:ahyp="http://schemas.microsoft.com/office/drawing/2018/hyperlinkcolor" val="tx"/>
                    </a:ext>
                  </a:extLst>
                </a:hlinkClick>
              </a:rPr>
              <a:t>https://developers.google.com/public-data/docs/canonical/countries_csv</a:t>
            </a:r>
            <a:r>
              <a:rPr lang="en-US" sz="1600" dirty="0">
                <a:solidFill>
                  <a:srgbClr val="FFC000"/>
                </a:solidFill>
                <a:latin typeface="Cambria" panose="02040503050406030204" pitchFamily="18" charset="0"/>
                <a:ea typeface="Cambria" panose="02040503050406030204" pitchFamily="18" charset="0"/>
              </a:rPr>
              <a:t> (</a:t>
            </a:r>
            <a:r>
              <a:rPr lang="en-US" sz="1600" dirty="0" err="1">
                <a:solidFill>
                  <a:srgbClr val="FFC000"/>
                </a:solidFill>
                <a:latin typeface="Cambria" panose="02040503050406030204" pitchFamily="18" charset="0"/>
                <a:ea typeface="Cambria" panose="02040503050406030204" pitchFamily="18" charset="0"/>
              </a:rPr>
              <a:t>latlon</a:t>
            </a:r>
            <a:r>
              <a:rPr lang="en-US" sz="1600" dirty="0">
                <a:solidFill>
                  <a:srgbClr val="FFC000"/>
                </a:solidFill>
                <a:latin typeface="Cambria" panose="02040503050406030204" pitchFamily="18" charset="0"/>
                <a:ea typeface="Cambria" panose="02040503050406030204" pitchFamily="18" charset="0"/>
              </a:rPr>
              <a:t>)</a:t>
            </a:r>
          </a:p>
          <a:p>
            <a:pPr lvl="0"/>
            <a:r>
              <a:rPr lang="en-US" sz="1600" u="sng" dirty="0">
                <a:solidFill>
                  <a:srgbClr val="FFC000"/>
                </a:solidFill>
                <a:latin typeface="Cambria" panose="02040503050406030204" pitchFamily="18" charset="0"/>
                <a:ea typeface="Cambria" panose="02040503050406030204" pitchFamily="18" charset="0"/>
                <a:hlinkClick r:id="rId3">
                  <a:extLst>
                    <a:ext uri="{A12FA001-AC4F-418D-AE19-62706E023703}">
                      <ahyp:hlinkClr xmlns:ahyp="http://schemas.microsoft.com/office/drawing/2018/hyperlinkcolor" val="tx"/>
                    </a:ext>
                  </a:extLst>
                </a:hlinkClick>
              </a:rPr>
              <a:t>http://www.convertcsv.com/csv-to-geojson.htm</a:t>
            </a:r>
            <a:r>
              <a:rPr lang="en-US" sz="1600" dirty="0">
                <a:solidFill>
                  <a:srgbClr val="FFC000"/>
                </a:solidFill>
                <a:latin typeface="Cambria" panose="02040503050406030204" pitchFamily="18" charset="0"/>
                <a:ea typeface="Cambria" panose="02040503050406030204" pitchFamily="18" charset="0"/>
              </a:rPr>
              <a:t> (csv converter)</a:t>
            </a:r>
          </a:p>
          <a:p>
            <a:pPr lvl="0"/>
            <a:r>
              <a:rPr lang="en-US" sz="1600" u="sng" dirty="0">
                <a:solidFill>
                  <a:srgbClr val="FFC000"/>
                </a:solidFill>
                <a:latin typeface="Cambria" panose="02040503050406030204" pitchFamily="18" charset="0"/>
                <a:ea typeface="Cambria" panose="02040503050406030204" pitchFamily="18" charset="0"/>
                <a:hlinkClick r:id="rId4">
                  <a:extLst>
                    <a:ext uri="{A12FA001-AC4F-418D-AE19-62706E023703}">
                      <ahyp:hlinkClr xmlns:ahyp="http://schemas.microsoft.com/office/drawing/2018/hyperlinkcolor" val="tx"/>
                    </a:ext>
                  </a:extLst>
                </a:hlinkClick>
              </a:rPr>
              <a:t>https://www.kaggle.com/sbajew/icos-crop-data</a:t>
            </a:r>
            <a:r>
              <a:rPr lang="en-US" sz="1600" dirty="0">
                <a:solidFill>
                  <a:srgbClr val="FFC000"/>
                </a:solidFill>
                <a:latin typeface="Cambria" panose="02040503050406030204" pitchFamily="18" charset="0"/>
                <a:ea typeface="Cambria" panose="02040503050406030204" pitchFamily="18" charset="0"/>
              </a:rPr>
              <a:t> (ICO-cleaned data)</a:t>
            </a:r>
          </a:p>
          <a:p>
            <a:pPr lvl="0"/>
            <a:r>
              <a:rPr lang="en-US" sz="1600" dirty="0">
                <a:solidFill>
                  <a:srgbClr val="FFC000"/>
                </a:solidFill>
                <a:latin typeface="Cambria" panose="02040503050406030204" pitchFamily="18" charset="0"/>
                <a:ea typeface="Cambria" panose="02040503050406030204" pitchFamily="18" charset="0"/>
                <a:hlinkClick r:id="rId5"/>
              </a:rPr>
              <a:t>http://www.ico.org/new_historical.asp</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6"/>
              </a:rPr>
              <a:t>http://www.ncausa.org/about-coffee/coffee-around-the-world</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7">
                  <a:extLst>
                    <a:ext uri="{A12FA001-AC4F-418D-AE19-62706E023703}">
                      <ahyp:hlinkClr xmlns:ahyp="http://schemas.microsoft.com/office/drawing/2018/hyperlinkcolor" val="tx"/>
                    </a:ext>
                  </a:extLst>
                </a:hlinkClick>
              </a:rPr>
              <a:t>http://www.most-expensive.coffee/</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8">
                  <a:extLst>
                    <a:ext uri="{A12FA001-AC4F-418D-AE19-62706E023703}">
                      <ahyp:hlinkClr xmlns:ahyp="http://schemas.microsoft.com/office/drawing/2018/hyperlinkcolor" val="tx"/>
                    </a:ext>
                  </a:extLst>
                </a:hlinkClick>
              </a:rPr>
              <a:t>https://financesonline.com/top-10-most-expensive-coffee-in-the-world-luwak-coffee-is-not-the-no-1/</a:t>
            </a:r>
            <a:endParaRPr lang="en-US" sz="1600" u="sng"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9"/>
              </a:rPr>
              <a:t>https://www.worldatlas.com/articles/top-coffee-producing-countries.html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0"/>
              </a:rPr>
              <a:t>https://www.yelp.com/developers/documentation/v3/business_search</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1"/>
              </a:rPr>
              <a:t>https://developer.twitter.com/en/docs/tweets/search/api-reference/get-search-tweets.html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2"/>
              </a:rPr>
              <a:t>https://dailycoffeenews.com</a:t>
            </a:r>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marL="0" lvl="0" indent="0">
              <a:buNone/>
            </a:pPr>
            <a:endParaRPr lang="en-US" sz="1600" dirty="0">
              <a:solidFill>
                <a:srgbClr val="FFC000"/>
              </a:solidFill>
              <a:latin typeface="Cambria" panose="02040503050406030204" pitchFamily="18" charset="0"/>
              <a:ea typeface="Cambria" panose="02040503050406030204" pitchFamily="18" charset="0"/>
            </a:endParaRPr>
          </a:p>
          <a:p>
            <a:endParaRPr lang="en-US" sz="1600" dirty="0">
              <a:solidFill>
                <a:srgbClr val="FFC000"/>
              </a:solidFill>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AA07D7A6-7F83-48CB-A8EE-557CAD689157}"/>
              </a:ext>
            </a:extLst>
          </p:cNvPr>
          <p:cNvPicPr/>
          <p:nvPr/>
        </p:nvPicPr>
        <p:blipFill>
          <a:blip r:embed="rId13"/>
          <a:stretch>
            <a:fillRect/>
          </a:stretch>
        </p:blipFill>
        <p:spPr>
          <a:xfrm>
            <a:off x="10762794" y="837519"/>
            <a:ext cx="1275326" cy="912355"/>
          </a:xfrm>
          <a:prstGeom prst="rect">
            <a:avLst/>
          </a:prstGeom>
        </p:spPr>
      </p:pic>
    </p:spTree>
    <p:extLst>
      <p:ext uri="{BB962C8B-B14F-4D97-AF65-F5344CB8AC3E}">
        <p14:creationId xmlns:p14="http://schemas.microsoft.com/office/powerpoint/2010/main" val="110914395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490</TotalTime>
  <Words>645</Words>
  <Application>Microsoft Office PowerPoint</Application>
  <PresentationFormat>Widescreen</PresentationFormat>
  <Paragraphs>74</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Cambria</vt:lpstr>
      <vt:lpstr>Gabriola</vt:lpstr>
      <vt:lpstr>Trebuchet MS</vt:lpstr>
      <vt:lpstr>Wingdings</vt:lpstr>
      <vt:lpstr>Berlin</vt:lpstr>
      <vt:lpstr>Know Your Brew!</vt:lpstr>
      <vt:lpstr>Project Overview</vt:lpstr>
      <vt:lpstr>Data Sources and Analysis Approach</vt:lpstr>
      <vt:lpstr>Data Flow &amp; Architecture</vt:lpstr>
      <vt:lpstr>Data Sources and Analysis Approach</vt:lpstr>
      <vt:lpstr>Data handling challenges</vt:lpstr>
      <vt:lpstr>Difficulties</vt:lpstr>
      <vt:lpstr>Difficulties</vt:lpstr>
      <vt:lpstr>Resources</vt:lpstr>
      <vt:lpstr>PowerPoint Presentation</vt:lpstr>
      <vt:lpstr>Coffee Trends</vt:lpstr>
      <vt:lpstr>FindMyCoffee (Yelp API)</vt:lpstr>
      <vt:lpstr>TweetBoard (Twitter API)</vt:lpstr>
      <vt:lpstr>Coffee News</vt:lpstr>
      <vt:lpstr>Fun Facts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Your Brew!</dc:title>
  <dc:creator>Aparna Paul</dc:creator>
  <cp:lastModifiedBy>Saifee Dalal</cp:lastModifiedBy>
  <cp:revision>33</cp:revision>
  <dcterms:created xsi:type="dcterms:W3CDTF">2018-10-26T06:13:17Z</dcterms:created>
  <dcterms:modified xsi:type="dcterms:W3CDTF">2018-10-27T22:07:35Z</dcterms:modified>
</cp:coreProperties>
</file>